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4" r:id="rId4"/>
    <p:sldId id="263" r:id="rId5"/>
    <p:sldId id="260" r:id="rId6"/>
    <p:sldId id="262" r:id="rId7"/>
    <p:sldId id="265" r:id="rId8"/>
    <p:sldId id="266" r:id="rId9"/>
    <p:sldId id="259" r:id="rId10"/>
    <p:sldId id="25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05" y="3312761"/>
            <a:ext cx="11908510" cy="3456121"/>
          </a:xfrm>
        </p:spPr>
        <p:txBody>
          <a:bodyPr>
            <a:normAutofit/>
          </a:bodyPr>
          <a:lstStyle/>
          <a:p>
            <a:pPr algn="ctr"/>
            <a:r>
              <a:rPr lang="pl-PL" sz="6000" smtClean="0"/>
              <a:t>76. </a:t>
            </a:r>
            <a:r>
              <a:rPr lang="pl-PL" sz="6000" dirty="0" smtClean="0"/>
              <a:t>rocznica wyzwolenia miasta Oświęcim </a:t>
            </a:r>
            <a:br>
              <a:rPr lang="pl-PL" sz="6000" dirty="0" smtClean="0"/>
            </a:br>
            <a:r>
              <a:rPr lang="pl-PL" sz="6000" dirty="0" smtClean="0"/>
              <a:t>i byłego niemieckiego nazistowskiego </a:t>
            </a:r>
            <a:br>
              <a:rPr lang="pl-PL" sz="6000" dirty="0" smtClean="0"/>
            </a:br>
            <a:r>
              <a:rPr lang="pl-PL" sz="6000" dirty="0" smtClean="0"/>
              <a:t>obozu koncentracyjnego i zagłady </a:t>
            </a:r>
            <a:br>
              <a:rPr lang="pl-PL" sz="6000" dirty="0" smtClean="0"/>
            </a:br>
            <a:r>
              <a:rPr lang="pl-PL" sz="6000" dirty="0" smtClean="0"/>
              <a:t>Auschwitz- Birkenau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1484244" cy="3138407"/>
          </a:xfrm>
        </p:spPr>
        <p:txBody>
          <a:bodyPr>
            <a:noAutofit/>
          </a:bodyPr>
          <a:lstStyle/>
          <a:p>
            <a:pPr algn="ctr"/>
            <a:r>
              <a:rPr lang="pl-PL" sz="2800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„To </a:t>
            </a:r>
            <a:r>
              <a:rPr lang="pl-PL" sz="2800" i="1" dirty="0">
                <a:solidFill>
                  <a:schemeClr val="bg1"/>
                </a:solidFill>
                <a:latin typeface="Bahnschrift" panose="020B0502040204020203" pitchFamily="34" charset="0"/>
              </a:rPr>
              <a:t>jest ta trudność dzisiejszych czasów: </a:t>
            </a:r>
            <a:endParaRPr lang="pl-PL" sz="2800" i="1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pl-PL" sz="2800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ideały</a:t>
            </a:r>
            <a:r>
              <a:rPr lang="pl-PL" sz="2800" i="1" dirty="0">
                <a:solidFill>
                  <a:schemeClr val="bg1"/>
                </a:solidFill>
                <a:latin typeface="Bahnschrift" panose="020B0502040204020203" pitchFamily="34" charset="0"/>
              </a:rPr>
              <a:t>, marzenia, piękne oczekiwania </a:t>
            </a:r>
            <a:endParaRPr lang="pl-PL" sz="2800" i="1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pl-PL" sz="2800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jeszcze </a:t>
            </a:r>
            <a:r>
              <a:rPr lang="pl-PL" sz="2800" i="1" dirty="0">
                <a:solidFill>
                  <a:schemeClr val="bg1"/>
                </a:solidFill>
                <a:latin typeface="Bahnschrift" panose="020B0502040204020203" pitchFamily="34" charset="0"/>
              </a:rPr>
              <a:t>się nie zdążą rozwinąć, </a:t>
            </a:r>
            <a:endParaRPr lang="pl-PL" sz="2800" i="1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pl-PL" sz="2800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a </a:t>
            </a:r>
            <a:r>
              <a:rPr lang="pl-PL" sz="2800" i="1" dirty="0">
                <a:solidFill>
                  <a:schemeClr val="bg1"/>
                </a:solidFill>
                <a:latin typeface="Bahnschrift" panose="020B0502040204020203" pitchFamily="34" charset="0"/>
              </a:rPr>
              <a:t>już zostają trafione i totalnie zniszczone </a:t>
            </a:r>
            <a:endParaRPr lang="pl-PL" sz="2800" i="1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pl-PL" sz="2800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przez </a:t>
            </a:r>
            <a:r>
              <a:rPr lang="pl-PL" sz="2800" i="1" dirty="0">
                <a:solidFill>
                  <a:schemeClr val="bg1"/>
                </a:solidFill>
                <a:latin typeface="Bahnschrift" panose="020B0502040204020203" pitchFamily="34" charset="0"/>
              </a:rPr>
              <a:t>najbardziej przerażającą rzeczywistość. </a:t>
            </a:r>
            <a:r>
              <a:rPr lang="pl-PL" sz="2800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„</a:t>
            </a:r>
          </a:p>
          <a:p>
            <a:pPr algn="ctr"/>
            <a:r>
              <a:rPr lang="pl-PL" sz="2800" i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pl-PL" sz="2800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                                                               </a:t>
            </a:r>
            <a:r>
              <a:rPr lang="pl-PL" sz="2800" dirty="0" smtClean="0">
                <a:solidFill>
                  <a:schemeClr val="bg1"/>
                </a:solidFill>
              </a:rPr>
              <a:t>Anna Frank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751"/>
            <a:ext cx="5790754" cy="36587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Prostokąt 2"/>
          <p:cNvSpPr/>
          <p:nvPr/>
        </p:nvSpPr>
        <p:spPr>
          <a:xfrm>
            <a:off x="5424407" y="150585"/>
            <a:ext cx="660227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W 1940 roku w dawnych koszarach wojska polskiego władze niemieckie utworzyły obóz </a:t>
            </a:r>
            <a:r>
              <a:rPr lang="pl-PL" sz="3200" dirty="0" smtClean="0"/>
              <a:t>koncentracyjny Auschwitz przeznaczony </a:t>
            </a:r>
            <a:r>
              <a:rPr lang="pl-PL" sz="3200" dirty="0"/>
              <a:t>początkowo do osadzania więźniów </a:t>
            </a:r>
            <a:r>
              <a:rPr lang="pl-PL" sz="3200" dirty="0" smtClean="0"/>
              <a:t>politycznych                     </a:t>
            </a:r>
            <a:r>
              <a:rPr lang="pl-PL" sz="3200" dirty="0"/>
              <a:t>i opozycji, głównie Polaków. Rozbudowywany był potem stopniowo w główne miejsce masowej eksterminacji około 1,1 miliona Żydów z całej Europy, a także 140–150 tysięcy Polaków, około 23 tysięcy Romów, około 12 tysięcy jeńców radzieckich oraz ofiar innych </a:t>
            </a:r>
            <a:r>
              <a:rPr lang="pl-PL" sz="3200" dirty="0" smtClean="0"/>
              <a:t>narodowości.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3790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7" y="267281"/>
            <a:ext cx="6048537" cy="43439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Prostokąt 2"/>
          <p:cNvSpPr/>
          <p:nvPr/>
        </p:nvSpPr>
        <p:spPr>
          <a:xfrm>
            <a:off x="6240650" y="28697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800" dirty="0"/>
              <a:t>Przed południem w sobotę </a:t>
            </a:r>
            <a:endParaRPr lang="pl-PL" sz="2800" dirty="0" smtClean="0"/>
          </a:p>
          <a:p>
            <a:pPr algn="ctr"/>
            <a:r>
              <a:rPr lang="pl-PL" sz="2800" b="1" dirty="0" smtClean="0"/>
              <a:t>27 </a:t>
            </a:r>
            <a:r>
              <a:rPr lang="pl-PL" sz="2800" b="1" dirty="0"/>
              <a:t>stycznia 1945 roku</a:t>
            </a:r>
            <a:r>
              <a:rPr lang="pl-PL" sz="2800" dirty="0" smtClean="0"/>
              <a:t>,</a:t>
            </a:r>
          </a:p>
          <a:p>
            <a:pPr algn="ctr"/>
            <a:r>
              <a:rPr lang="pl-PL" sz="2800" dirty="0" smtClean="0"/>
              <a:t> </a:t>
            </a:r>
            <a:r>
              <a:rPr lang="pl-PL" sz="2800" dirty="0"/>
              <a:t>nastąpiło wyzwolenie miasta Oświęcim oraz obozu zagłady </a:t>
            </a:r>
            <a:endParaRPr lang="pl-PL" sz="2800" dirty="0" smtClean="0"/>
          </a:p>
          <a:p>
            <a:pPr algn="ctr"/>
            <a:r>
              <a:rPr lang="pl-PL" sz="2800" dirty="0" smtClean="0"/>
              <a:t>KL </a:t>
            </a:r>
            <a:r>
              <a:rPr lang="pl-PL" sz="2800" dirty="0"/>
              <a:t>Auschwitz – Birkenau </a:t>
            </a:r>
            <a:r>
              <a:rPr lang="pl-PL" sz="2800" dirty="0" smtClean="0"/>
              <a:t>przez </a:t>
            </a:r>
            <a:r>
              <a:rPr lang="pl-PL" sz="2800" dirty="0"/>
              <a:t>wojska radzieckie </a:t>
            </a:r>
            <a:r>
              <a:rPr lang="pl-PL" sz="2800" dirty="0" smtClean="0"/>
              <a:t>wchodzące </a:t>
            </a:r>
            <a:r>
              <a:rPr lang="pl-PL" sz="2800" dirty="0"/>
              <a:t>w skład </a:t>
            </a:r>
            <a:endParaRPr lang="pl-PL" sz="2800" dirty="0" smtClean="0"/>
          </a:p>
          <a:p>
            <a:pPr algn="ctr"/>
            <a:r>
              <a:rPr lang="pl-PL" sz="2800" dirty="0" smtClean="0"/>
              <a:t>60 </a:t>
            </a:r>
            <a:r>
              <a:rPr lang="pl-PL" sz="2800" dirty="0"/>
              <a:t>Armii I Frontu Ukraińskiego.</a:t>
            </a:r>
          </a:p>
        </p:txBody>
      </p:sp>
      <p:sp>
        <p:nvSpPr>
          <p:cNvPr id="4" name="Prostokąt 3"/>
          <p:cNvSpPr/>
          <p:nvPr/>
        </p:nvSpPr>
        <p:spPr>
          <a:xfrm>
            <a:off x="7466307" y="3280808"/>
            <a:ext cx="36446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/>
              <a:t>Wyzwolenia doczekało  </a:t>
            </a:r>
          </a:p>
          <a:p>
            <a:pPr algn="ctr"/>
            <a:r>
              <a:rPr lang="pl-PL" sz="2800" dirty="0" smtClean="0"/>
              <a:t>około </a:t>
            </a:r>
            <a:r>
              <a:rPr lang="pl-PL" sz="2800" dirty="0"/>
              <a:t>7 tys. więźniów.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11810" y="4611231"/>
            <a:ext cx="120576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/>
              <a:t>oświęcimskiego </a:t>
            </a:r>
            <a:r>
              <a:rPr lang="pl-PL" sz="2800" dirty="0"/>
              <a:t>obozu </a:t>
            </a:r>
            <a:r>
              <a:rPr lang="pl-PL" sz="2800" dirty="0" smtClean="0"/>
              <a:t>macierzystego (Auschwitz I), </a:t>
            </a:r>
            <a:r>
              <a:rPr lang="pl-PL" sz="2800" dirty="0"/>
              <a:t>obozu w Birkenau </a:t>
            </a:r>
            <a:r>
              <a:rPr lang="pl-PL" sz="2800" dirty="0" smtClean="0"/>
              <a:t>(Auschwitz II) i </a:t>
            </a:r>
            <a:r>
              <a:rPr lang="pl-PL" sz="2800" dirty="0"/>
              <a:t>obozu w </a:t>
            </a:r>
            <a:r>
              <a:rPr lang="pl-PL" sz="2800" dirty="0" smtClean="0"/>
              <a:t>Monowitz (Auschwitz III) </a:t>
            </a:r>
            <a:r>
              <a:rPr lang="pl-PL" sz="2800" dirty="0"/>
              <a:t>oraz miasta Oświęcim i okolicy, poległo ponad 230 żołnierzy radzieckich, wśród nich dowódca 472 pułku, pułkownik Siemen Lwowicz Biesprozwannyj</a:t>
            </a:r>
            <a:r>
              <a:rPr lang="pl-PL" sz="2800" dirty="0" smtClean="0"/>
              <a:t>.</a:t>
            </a:r>
          </a:p>
          <a:p>
            <a:pPr algn="ctr"/>
            <a:r>
              <a:rPr lang="pl-PL" sz="2800" dirty="0" smtClean="0"/>
              <a:t> </a:t>
            </a:r>
            <a:r>
              <a:rPr lang="pl-PL" sz="2800" dirty="0"/>
              <a:t>W większości spoczywają oni na cmentarzu miejskim w Oświęcimiu.</a:t>
            </a:r>
          </a:p>
        </p:txBody>
      </p:sp>
      <p:sp>
        <p:nvSpPr>
          <p:cNvPr id="6" name="Prostokąt 5"/>
          <p:cNvSpPr/>
          <p:nvPr/>
        </p:nvSpPr>
        <p:spPr>
          <a:xfrm>
            <a:off x="6089594" y="4143026"/>
            <a:ext cx="6179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prstClr val="white"/>
                </a:solidFill>
              </a:rPr>
              <a:t>W bezpośrednich walkach o wyzwolenie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73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5000">
        <p14:reveal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3840" y="0"/>
            <a:ext cx="11476199" cy="735255"/>
          </a:xfrm>
        </p:spPr>
        <p:txBody>
          <a:bodyPr>
            <a:noAutofit/>
          </a:bodyPr>
          <a:lstStyle/>
          <a:p>
            <a:r>
              <a:rPr lang="pl-PL" sz="4800" u="sng" dirty="0"/>
              <a:t>Pierwsze dni wojny i okupacji w </a:t>
            </a:r>
            <a:r>
              <a:rPr lang="pl-PL" sz="4800" u="sng" dirty="0" smtClean="0"/>
              <a:t>Oświęcimiu</a:t>
            </a:r>
            <a:endParaRPr lang="pl-PL" sz="4800" u="sng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0" y="735255"/>
            <a:ext cx="12192000" cy="5937896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pl-PL" sz="2800" dirty="0">
                <a:solidFill>
                  <a:schemeClr val="tx1"/>
                </a:solidFill>
              </a:rPr>
              <a:t>Już rano 1 września 1939 roku, gdy na Oświęcim spadły pierwsze bomby </a:t>
            </a:r>
            <a:endParaRPr lang="pl-PL" sz="28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l-PL" sz="2800" dirty="0" smtClean="0">
                <a:solidFill>
                  <a:schemeClr val="tx1"/>
                </a:solidFill>
              </a:rPr>
              <a:t>zrzucone </a:t>
            </a:r>
            <a:r>
              <a:rPr lang="pl-PL" sz="2800" dirty="0">
                <a:solidFill>
                  <a:schemeClr val="tx1"/>
                </a:solidFill>
              </a:rPr>
              <a:t>przez niemieckie lotnictwo, </a:t>
            </a:r>
            <a:endParaRPr lang="pl-PL" sz="28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l-PL" sz="2800" dirty="0" smtClean="0">
                <a:solidFill>
                  <a:schemeClr val="tx1"/>
                </a:solidFill>
              </a:rPr>
              <a:t>mieszkańcy </a:t>
            </a:r>
            <a:r>
              <a:rPr lang="pl-PL" sz="2800" dirty="0">
                <a:solidFill>
                  <a:schemeClr val="tx1"/>
                </a:solidFill>
              </a:rPr>
              <a:t>miasta doświadczyli okrucieństw II wojny </a:t>
            </a:r>
            <a:r>
              <a:rPr lang="pl-PL" sz="2800" dirty="0" smtClean="0">
                <a:solidFill>
                  <a:schemeClr val="tx1"/>
                </a:solidFill>
              </a:rPr>
              <a:t>światowej.</a:t>
            </a:r>
          </a:p>
          <a:p>
            <a:pPr algn="ctr">
              <a:spcBef>
                <a:spcPts val="600"/>
              </a:spcBef>
            </a:pPr>
            <a:r>
              <a:rPr lang="pl-PL" sz="2600" dirty="0" smtClean="0">
                <a:solidFill>
                  <a:schemeClr val="tx1"/>
                </a:solidFill>
              </a:rPr>
              <a:t>Oświęcim był  </a:t>
            </a:r>
            <a:r>
              <a:rPr lang="pl-PL" sz="2600" dirty="0">
                <a:solidFill>
                  <a:schemeClr val="tx1"/>
                </a:solidFill>
              </a:rPr>
              <a:t>jednym z tych miejsc w Polsce</a:t>
            </a:r>
            <a:r>
              <a:rPr lang="pl-PL" sz="2600" dirty="0" smtClean="0">
                <a:solidFill>
                  <a:schemeClr val="tx1"/>
                </a:solidFill>
              </a:rPr>
              <a:t>,</a:t>
            </a:r>
          </a:p>
          <a:p>
            <a:pPr algn="ctr">
              <a:spcBef>
                <a:spcPts val="600"/>
              </a:spcBef>
            </a:pPr>
            <a:r>
              <a:rPr lang="pl-PL" sz="2600" dirty="0" smtClean="0">
                <a:solidFill>
                  <a:schemeClr val="tx1"/>
                </a:solidFill>
              </a:rPr>
              <a:t> </a:t>
            </a:r>
            <a:r>
              <a:rPr lang="pl-PL" sz="2600" dirty="0">
                <a:solidFill>
                  <a:schemeClr val="tx1"/>
                </a:solidFill>
              </a:rPr>
              <a:t>które Luftwaffe wzięło na cel w pierwszej kolejności. </a:t>
            </a:r>
            <a:endParaRPr lang="pl-PL" sz="26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l-PL" sz="2600" dirty="0" smtClean="0">
                <a:solidFill>
                  <a:schemeClr val="tx1"/>
                </a:solidFill>
              </a:rPr>
              <a:t> </a:t>
            </a:r>
            <a:r>
              <a:rPr lang="pl-PL" sz="2600" dirty="0">
                <a:solidFill>
                  <a:schemeClr val="tx1"/>
                </a:solidFill>
              </a:rPr>
              <a:t>Stało się tak ze względu na strategicznie ważny węzeł kolejowy </a:t>
            </a:r>
            <a:endParaRPr lang="pl-PL" sz="26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l-PL" sz="2600" dirty="0" smtClean="0">
                <a:solidFill>
                  <a:schemeClr val="tx1"/>
                </a:solidFill>
              </a:rPr>
              <a:t>oraz </a:t>
            </a:r>
            <a:r>
              <a:rPr lang="pl-PL" sz="2600" dirty="0">
                <a:solidFill>
                  <a:schemeClr val="tx1"/>
                </a:solidFill>
              </a:rPr>
              <a:t>koszary wojskowe na </a:t>
            </a:r>
            <a:r>
              <a:rPr lang="pl-PL" sz="2600" dirty="0" smtClean="0">
                <a:solidFill>
                  <a:schemeClr val="tx1"/>
                </a:solidFill>
              </a:rPr>
              <a:t>Zasolu.</a:t>
            </a:r>
          </a:p>
          <a:p>
            <a:pPr algn="ctr">
              <a:spcBef>
                <a:spcPts val="600"/>
              </a:spcBef>
            </a:pPr>
            <a:r>
              <a:rPr lang="pl-PL" sz="2600" dirty="0">
                <a:solidFill>
                  <a:schemeClr val="tx1"/>
                </a:solidFill>
              </a:rPr>
              <a:t>W zachowanych relacjach świadków, 1 września rano wstawał piękny, słoneczny dzień. Jednocześnie z zachodu było już słychać złowieszczy huk nadlatujących samolotów. </a:t>
            </a:r>
            <a:endParaRPr lang="pl-PL" sz="26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l-PL" sz="2600" dirty="0" smtClean="0">
                <a:solidFill>
                  <a:schemeClr val="tx1"/>
                </a:solidFill>
              </a:rPr>
              <a:t>Jeszcze </a:t>
            </a:r>
            <a:r>
              <a:rPr lang="pl-PL" sz="2600" dirty="0">
                <a:solidFill>
                  <a:schemeClr val="tx1"/>
                </a:solidFill>
              </a:rPr>
              <a:t>przed 5 rano nad miastem pojawiły się samoloty z czarnymi krzyżami. </a:t>
            </a:r>
            <a:endParaRPr lang="pl-PL" sz="26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l-PL" sz="2600" dirty="0" smtClean="0">
                <a:solidFill>
                  <a:schemeClr val="tx1"/>
                </a:solidFill>
              </a:rPr>
              <a:t>Pierwsze </a:t>
            </a:r>
            <a:r>
              <a:rPr lang="pl-PL" sz="2600" dirty="0">
                <a:solidFill>
                  <a:schemeClr val="tx1"/>
                </a:solidFill>
              </a:rPr>
              <a:t>bomby spadły właśnie na dworzec i koszary, w których zginęło kilku żołnierzy. </a:t>
            </a:r>
            <a:endParaRPr lang="pl-PL" sz="26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l-PL" sz="2600" dirty="0" smtClean="0">
                <a:solidFill>
                  <a:schemeClr val="tx1"/>
                </a:solidFill>
              </a:rPr>
              <a:t>Ale </a:t>
            </a:r>
            <a:r>
              <a:rPr lang="pl-PL" sz="2600" dirty="0">
                <a:solidFill>
                  <a:schemeClr val="tx1"/>
                </a:solidFill>
              </a:rPr>
              <a:t>Niemcy nie oszczędzali także budynków cywilnych</a:t>
            </a:r>
            <a:r>
              <a:rPr lang="pl-PL" sz="26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pl-PL" sz="2600" dirty="0" smtClean="0">
                <a:solidFill>
                  <a:schemeClr val="tx1"/>
                </a:solidFill>
              </a:rPr>
              <a:t> </a:t>
            </a:r>
            <a:r>
              <a:rPr lang="pl-PL" sz="2600" dirty="0">
                <a:solidFill>
                  <a:schemeClr val="tx1"/>
                </a:solidFill>
              </a:rPr>
              <a:t>Po południu bomby spadły obok kościoła parafialnego </a:t>
            </a:r>
            <a:endParaRPr lang="pl-PL" sz="26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l-PL" sz="2600" dirty="0" smtClean="0">
                <a:solidFill>
                  <a:schemeClr val="tx1"/>
                </a:solidFill>
              </a:rPr>
              <a:t>pw</a:t>
            </a:r>
            <a:r>
              <a:rPr lang="pl-PL" sz="2600" dirty="0">
                <a:solidFill>
                  <a:schemeClr val="tx1"/>
                </a:solidFill>
              </a:rPr>
              <a:t>. Wniebowzięcia Najświętszej Maryi Panny. </a:t>
            </a:r>
            <a:endParaRPr lang="pl-PL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0">
        <p14:reveal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088"/>
            <a:ext cx="5377913" cy="38748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Prostokąt 2"/>
          <p:cNvSpPr/>
          <p:nvPr/>
        </p:nvSpPr>
        <p:spPr>
          <a:xfrm>
            <a:off x="0" y="4330202"/>
            <a:ext cx="1219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dirty="0"/>
              <a:t>Saperzy Wojska Polskiego, </a:t>
            </a:r>
            <a:endParaRPr lang="pl-PL" sz="4400" dirty="0" smtClean="0"/>
          </a:p>
          <a:p>
            <a:pPr algn="ctr"/>
            <a:r>
              <a:rPr lang="pl-PL" sz="4400" dirty="0" smtClean="0"/>
              <a:t>wycofując </a:t>
            </a:r>
            <a:r>
              <a:rPr lang="pl-PL" sz="4400" dirty="0"/>
              <a:t>się </a:t>
            </a:r>
            <a:r>
              <a:rPr lang="pl-PL" sz="4400" dirty="0" smtClean="0"/>
              <a:t>z Oświęcimia </a:t>
            </a:r>
            <a:r>
              <a:rPr lang="pl-PL" sz="4400" dirty="0"/>
              <a:t>wysadzili w powietrze część mostu nad Sołą, chcąc opóźnić marsz </a:t>
            </a:r>
            <a:r>
              <a:rPr lang="pl-PL" sz="4400" dirty="0" smtClean="0"/>
              <a:t>wroga.</a:t>
            </a:r>
            <a:endParaRPr lang="pl-PL" sz="4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91" y="126962"/>
            <a:ext cx="6558910" cy="396898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082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653" y="0"/>
            <a:ext cx="5841376" cy="43810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Prostokąt 3"/>
          <p:cNvSpPr/>
          <p:nvPr/>
        </p:nvSpPr>
        <p:spPr>
          <a:xfrm>
            <a:off x="5315919" y="420933"/>
            <a:ext cx="66642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/>
              <a:t>4 września 1939 roku </a:t>
            </a:r>
            <a:endParaRPr lang="pl-PL" sz="3600" dirty="0" smtClean="0"/>
          </a:p>
          <a:p>
            <a:pPr algn="ctr"/>
            <a:r>
              <a:rPr lang="pl-PL" sz="3600" dirty="0" smtClean="0"/>
              <a:t>do </a:t>
            </a:r>
            <a:r>
              <a:rPr lang="pl-PL" sz="3600" dirty="0"/>
              <a:t>Oświęcimia wkroczyli żołnierze </a:t>
            </a:r>
            <a:endParaRPr lang="pl-PL" sz="3600" dirty="0" smtClean="0"/>
          </a:p>
          <a:p>
            <a:pPr algn="ctr"/>
            <a:r>
              <a:rPr lang="pl-PL" sz="3600" dirty="0" smtClean="0"/>
              <a:t>5</a:t>
            </a:r>
            <a:r>
              <a:rPr lang="pl-PL" sz="3600" dirty="0"/>
              <a:t>. Dywizji Pancernej </a:t>
            </a:r>
            <a:r>
              <a:rPr lang="pl-PL" sz="3600" dirty="0" smtClean="0"/>
              <a:t>Wehr­machtu.</a:t>
            </a:r>
          </a:p>
          <a:p>
            <a:pPr algn="ctr"/>
            <a:r>
              <a:rPr lang="pl-PL" sz="3600" dirty="0" smtClean="0"/>
              <a:t>W </a:t>
            </a:r>
            <a:r>
              <a:rPr lang="pl-PL" sz="3600" dirty="0"/>
              <a:t>ślad za nimi do miasta zaczęły przybywać grupy operacyjne policji politycznej </a:t>
            </a:r>
            <a:endParaRPr lang="pl-PL" sz="3600" dirty="0" smtClean="0"/>
          </a:p>
          <a:p>
            <a:pPr algn="ctr"/>
            <a:r>
              <a:rPr lang="pl-PL" sz="3600" dirty="0" smtClean="0"/>
              <a:t>i </a:t>
            </a:r>
            <a:r>
              <a:rPr lang="pl-PL" sz="3600" dirty="0"/>
              <a:t>służby bezpieczeństwa.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545759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/>
              <a:t>Odtąd na ponad pięć lat okupacji </a:t>
            </a:r>
            <a:endParaRPr lang="pl-PL" sz="3600" dirty="0" smtClean="0"/>
          </a:p>
          <a:p>
            <a:pPr algn="ctr"/>
            <a:r>
              <a:rPr lang="pl-PL" sz="3600" dirty="0" smtClean="0"/>
              <a:t>niemieckie </a:t>
            </a:r>
            <a:r>
              <a:rPr lang="pl-PL" sz="3600" dirty="0"/>
              <a:t>mundury stały się codziennością na ulicach miasta.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4257270"/>
            <a:ext cx="12269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/>
              <a:t>Rozpoczął się ponad pięcioletni okres okupacji, </a:t>
            </a:r>
            <a:endParaRPr lang="pl-PL" sz="3600" dirty="0" smtClean="0"/>
          </a:p>
          <a:p>
            <a:pPr algn="ctr"/>
            <a:r>
              <a:rPr lang="pl-PL" sz="3600" dirty="0" smtClean="0"/>
              <a:t>który </a:t>
            </a:r>
            <a:r>
              <a:rPr lang="pl-PL" sz="3600" dirty="0"/>
              <a:t>całkowicie zmienił oblicze </a:t>
            </a:r>
            <a:r>
              <a:rPr lang="pl-PL" sz="3600" dirty="0" smtClean="0"/>
              <a:t>Oświęcimia.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4948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248" y="1138115"/>
            <a:ext cx="5385662" cy="36496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Prostokąt 2"/>
          <p:cNvSpPr/>
          <p:nvPr/>
        </p:nvSpPr>
        <p:spPr>
          <a:xfrm>
            <a:off x="232475" y="0"/>
            <a:ext cx="11127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/>
              <a:t>Już tydzień po wkroczeniu do Oświęcimia </a:t>
            </a:r>
            <a:endParaRPr lang="pl-PL" sz="3600" dirty="0" smtClean="0"/>
          </a:p>
          <a:p>
            <a:pPr algn="ctr"/>
            <a:r>
              <a:rPr lang="pl-PL" sz="3600" dirty="0" smtClean="0"/>
              <a:t>okupant </a:t>
            </a:r>
            <a:r>
              <a:rPr lang="pl-PL" sz="3600" dirty="0"/>
              <a:t>nadał miastu niemiecką nazwę </a:t>
            </a:r>
            <a:r>
              <a:rPr lang="pl-PL" sz="3600" dirty="0" smtClean="0"/>
              <a:t>Auschwitz.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232473" y="4725524"/>
            <a:ext cx="1176321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dirty="0"/>
              <a:t>Oświęcim dekretem Hitlera z 8 października 1939 roku został wcielony </a:t>
            </a:r>
            <a:r>
              <a:rPr lang="pl-PL" sz="2600" dirty="0" smtClean="0"/>
              <a:t>do III Rzeszy </a:t>
            </a:r>
          </a:p>
          <a:p>
            <a:pPr algn="ctr"/>
            <a:r>
              <a:rPr lang="pl-PL" sz="2600" dirty="0" smtClean="0"/>
              <a:t>i </a:t>
            </a:r>
            <a:r>
              <a:rPr lang="pl-PL" sz="2600" dirty="0"/>
              <a:t>znalazł się administracyjnie w Niemczech</a:t>
            </a:r>
            <a:r>
              <a:rPr lang="pl-PL" sz="2600" dirty="0" smtClean="0"/>
              <a:t>,</a:t>
            </a:r>
          </a:p>
          <a:p>
            <a:pPr algn="ctr"/>
            <a:r>
              <a:rPr lang="pl-PL" sz="2600" dirty="0" smtClean="0"/>
              <a:t> w </a:t>
            </a:r>
            <a:r>
              <a:rPr lang="pl-PL" sz="2600" dirty="0"/>
              <a:t>powiecie bielskim (Landkreis Bielitz</a:t>
            </a:r>
            <a:r>
              <a:rPr lang="pl-PL" sz="2600" dirty="0" smtClean="0"/>
              <a:t>), </a:t>
            </a:r>
          </a:p>
          <a:p>
            <a:pPr algn="ctr"/>
            <a:r>
              <a:rPr lang="pl-PL" sz="2600" dirty="0" smtClean="0"/>
              <a:t>rejencji </a:t>
            </a:r>
            <a:r>
              <a:rPr lang="pl-PL" sz="2600" dirty="0"/>
              <a:t>katowickiej (Regierungsbezirk Kattowitz</a:t>
            </a:r>
            <a:r>
              <a:rPr lang="pl-PL" sz="2600" dirty="0" smtClean="0"/>
              <a:t>) </a:t>
            </a:r>
          </a:p>
          <a:p>
            <a:pPr algn="ctr"/>
            <a:r>
              <a:rPr lang="pl-PL" sz="2600" dirty="0" smtClean="0"/>
              <a:t>i </a:t>
            </a:r>
            <a:r>
              <a:rPr lang="pl-PL" sz="2600" dirty="0"/>
              <a:t>prowincji Górnego Śląska (Provinz </a:t>
            </a:r>
            <a:r>
              <a:rPr lang="pl-PL" sz="2600" dirty="0" smtClean="0"/>
              <a:t>Oberschlesien).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4557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60" y="274613"/>
            <a:ext cx="6263212" cy="46974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188" y="492967"/>
            <a:ext cx="4417016" cy="636503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Prostokąt 3"/>
          <p:cNvSpPr/>
          <p:nvPr/>
        </p:nvSpPr>
        <p:spPr>
          <a:xfrm>
            <a:off x="0" y="5027624"/>
            <a:ext cx="7656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W pierwszych tygodniach </a:t>
            </a:r>
            <a:r>
              <a:rPr lang="pl-PL" sz="3200" dirty="0" smtClean="0"/>
              <a:t>wojny</a:t>
            </a:r>
          </a:p>
          <a:p>
            <a:pPr algn="ctr"/>
            <a:r>
              <a:rPr lang="pl-PL" sz="3200" dirty="0" smtClean="0"/>
              <a:t> </a:t>
            </a:r>
            <a:r>
              <a:rPr lang="pl-PL" sz="3200" dirty="0"/>
              <a:t>powstała prowizoryczna kładka, </a:t>
            </a:r>
            <a:endParaRPr lang="pl-PL" sz="3200" dirty="0" smtClean="0"/>
          </a:p>
          <a:p>
            <a:pPr algn="ctr"/>
            <a:r>
              <a:rPr lang="pl-PL" sz="3200" dirty="0" smtClean="0"/>
              <a:t>która </a:t>
            </a:r>
            <a:r>
              <a:rPr lang="pl-PL" sz="3200" dirty="0"/>
              <a:t>miała zastąpić nieczynny </a:t>
            </a:r>
            <a:r>
              <a:rPr lang="pl-PL" sz="3200" dirty="0" smtClean="0"/>
              <a:t>most.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0048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946" y="0"/>
            <a:ext cx="8105613" cy="541413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Prostokąt 2"/>
          <p:cNvSpPr/>
          <p:nvPr/>
        </p:nvSpPr>
        <p:spPr>
          <a:xfrm>
            <a:off x="108489" y="5321326"/>
            <a:ext cx="119285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/>
              <a:t>Z czasem Niemcy postanowili odbudować wysadzone przęsła mostu, </a:t>
            </a:r>
            <a:endParaRPr lang="pl-PL" sz="2800" dirty="0" smtClean="0"/>
          </a:p>
          <a:p>
            <a:pPr algn="ctr"/>
            <a:r>
              <a:rPr lang="pl-PL" sz="2800" dirty="0" smtClean="0"/>
              <a:t>ale </a:t>
            </a:r>
            <a:r>
              <a:rPr lang="pl-PL" sz="2800" dirty="0"/>
              <a:t>nie w przedwojennej wersji. </a:t>
            </a:r>
            <a:endParaRPr lang="pl-PL" sz="2800" dirty="0" smtClean="0"/>
          </a:p>
          <a:p>
            <a:pPr algn="ctr"/>
            <a:r>
              <a:rPr lang="pl-PL" sz="2800" dirty="0" smtClean="0"/>
              <a:t>Betonowe </a:t>
            </a:r>
            <a:r>
              <a:rPr lang="pl-PL" sz="2800" dirty="0"/>
              <a:t>ażurowe balustrady zostały zastąpione </a:t>
            </a:r>
            <a:r>
              <a:rPr lang="pl-PL" sz="2800" dirty="0" smtClean="0"/>
              <a:t>drewnianymi.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44281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048" y="1740047"/>
            <a:ext cx="4339502" cy="48235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933" y="1954453"/>
            <a:ext cx="4240148" cy="279414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316" y="0"/>
            <a:ext cx="3008574" cy="27122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Prostokąt 4"/>
          <p:cNvSpPr/>
          <p:nvPr/>
        </p:nvSpPr>
        <p:spPr>
          <a:xfrm>
            <a:off x="4360163" y="4624579"/>
            <a:ext cx="78318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dirty="0" smtClean="0"/>
              <a:t>W </a:t>
            </a:r>
            <a:r>
              <a:rPr lang="pl-PL" sz="2600" dirty="0"/>
              <a:t>mieście ustanowiony został niemiecki burmistrz. </a:t>
            </a:r>
            <a:endParaRPr lang="pl-PL" sz="2600" dirty="0" smtClean="0"/>
          </a:p>
          <a:p>
            <a:r>
              <a:rPr lang="pl-PL" sz="2600" dirty="0" smtClean="0"/>
              <a:t>W </a:t>
            </a:r>
            <a:r>
              <a:rPr lang="pl-PL" sz="2600" dirty="0"/>
              <a:t>niemieckich rękach znalazły się większe i mniejsze zakłady pracy, </a:t>
            </a:r>
            <a:r>
              <a:rPr lang="pl-PL" sz="2600" dirty="0" smtClean="0"/>
              <a:t>banki i </a:t>
            </a:r>
            <a:r>
              <a:rPr lang="pl-PL" sz="2600" dirty="0"/>
              <a:t>kasy. Okupant konfiskował warsztaty rzemieślnicze i usługowe, sklepy i restauracje, lepsze domy i mieszkania.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165361"/>
            <a:ext cx="86408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dirty="0"/>
              <a:t>Pod koniec listopada </a:t>
            </a:r>
            <a:r>
              <a:rPr lang="pl-PL" sz="2600" dirty="0" smtClean="0"/>
              <a:t>1939 roku </a:t>
            </a:r>
            <a:r>
              <a:rPr lang="pl-PL" sz="2600" dirty="0"/>
              <a:t>władze niemieckie </a:t>
            </a:r>
            <a:endParaRPr lang="pl-PL" sz="2600" dirty="0" smtClean="0"/>
          </a:p>
          <a:p>
            <a:pPr algn="ctr"/>
            <a:r>
              <a:rPr lang="pl-PL" sz="2600" dirty="0" smtClean="0"/>
              <a:t>przerwały </a:t>
            </a:r>
            <a:r>
              <a:rPr lang="pl-PL" sz="2600" dirty="0"/>
              <a:t>rok szkolny i zamknęły wszystkie szkoły w mieście. </a:t>
            </a:r>
            <a:r>
              <a:rPr lang="pl-PL" sz="2600" dirty="0" smtClean="0"/>
              <a:t> </a:t>
            </a:r>
            <a:r>
              <a:rPr lang="pl-PL" sz="2600" dirty="0"/>
              <a:t>Przez cały okres okupacji w Oświęcimiu </a:t>
            </a:r>
            <a:endParaRPr lang="pl-PL" sz="2600" dirty="0" smtClean="0"/>
          </a:p>
          <a:p>
            <a:pPr algn="ctr"/>
            <a:r>
              <a:rPr lang="pl-PL" sz="2600" dirty="0" smtClean="0"/>
              <a:t>polskie </a:t>
            </a:r>
            <a:r>
              <a:rPr lang="pl-PL" sz="2600" dirty="0"/>
              <a:t>dzieci i młodzież </a:t>
            </a:r>
            <a:r>
              <a:rPr lang="pl-PL" sz="2600" dirty="0" smtClean="0"/>
              <a:t>były </a:t>
            </a:r>
            <a:r>
              <a:rPr lang="pl-PL" sz="2600" dirty="0"/>
              <a:t>pozbawione </a:t>
            </a:r>
            <a:r>
              <a:rPr lang="pl-PL" sz="2600" dirty="0" smtClean="0"/>
              <a:t>nauki.</a:t>
            </a:r>
            <a:endParaRPr lang="pl-PL" sz="2600" dirty="0"/>
          </a:p>
        </p:txBody>
      </p:sp>
      <p:sp>
        <p:nvSpPr>
          <p:cNvPr id="7" name="Prostokąt 6"/>
          <p:cNvSpPr/>
          <p:nvPr/>
        </p:nvSpPr>
        <p:spPr>
          <a:xfrm>
            <a:off x="8270186" y="2589266"/>
            <a:ext cx="41228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dirty="0">
                <a:solidFill>
                  <a:prstClr val="white"/>
                </a:solidFill>
              </a:rPr>
              <a:t>Od </a:t>
            </a:r>
            <a:r>
              <a:rPr lang="pl-PL" sz="2600" dirty="0" smtClean="0">
                <a:solidFill>
                  <a:prstClr val="white"/>
                </a:solidFill>
              </a:rPr>
              <a:t>1940 roku uruchomiono naukę</a:t>
            </a:r>
            <a:r>
              <a:rPr lang="pl-PL" sz="2600" dirty="0">
                <a:solidFill>
                  <a:prstClr val="white"/>
                </a:solidFill>
              </a:rPr>
              <a:t>, </a:t>
            </a:r>
            <a:r>
              <a:rPr lang="pl-PL" sz="2600" dirty="0" smtClean="0">
                <a:solidFill>
                  <a:prstClr val="white"/>
                </a:solidFill>
              </a:rPr>
              <a:t>ale </a:t>
            </a:r>
            <a:r>
              <a:rPr lang="pl-PL" sz="2600" dirty="0">
                <a:solidFill>
                  <a:prstClr val="white"/>
                </a:solidFill>
              </a:rPr>
              <a:t>tylko dla dzieci niemieckich osadników </a:t>
            </a:r>
            <a:endParaRPr lang="pl-PL" sz="2600" dirty="0" smtClean="0">
              <a:solidFill>
                <a:prstClr val="white"/>
              </a:solidFill>
            </a:endParaRPr>
          </a:p>
          <a:p>
            <a:r>
              <a:rPr lang="pl-PL" sz="2600" dirty="0" smtClean="0">
                <a:solidFill>
                  <a:prstClr val="white"/>
                </a:solidFill>
              </a:rPr>
              <a:t>i </a:t>
            </a:r>
            <a:r>
              <a:rPr lang="pl-PL" sz="2600" dirty="0">
                <a:solidFill>
                  <a:prstClr val="white"/>
                </a:solidFill>
              </a:rPr>
              <a:t>kupców, którzy coraz liczniej przybywali nad Sołę. 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8998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794" y="113135"/>
            <a:ext cx="9206094" cy="490194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Prostokąt 2"/>
          <p:cNvSpPr/>
          <p:nvPr/>
        </p:nvSpPr>
        <p:spPr>
          <a:xfrm>
            <a:off x="1" y="5015081"/>
            <a:ext cx="12057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/>
              <a:t>9 </a:t>
            </a:r>
            <a:r>
              <a:rPr lang="pl-PL" sz="3200" dirty="0"/>
              <a:t>marca 1941 r., Niemcy rozpoczęli wysiedlenia do gett </a:t>
            </a:r>
            <a:endParaRPr lang="pl-PL" sz="3200" dirty="0" smtClean="0"/>
          </a:p>
          <a:p>
            <a:pPr algn="ctr"/>
            <a:r>
              <a:rPr lang="pl-PL" sz="3200" dirty="0" smtClean="0"/>
              <a:t>Żydów </a:t>
            </a:r>
            <a:r>
              <a:rPr lang="pl-PL" sz="3200" dirty="0"/>
              <a:t>z </a:t>
            </a:r>
            <a:r>
              <a:rPr lang="pl-PL" sz="3200" dirty="0" smtClean="0"/>
              <a:t>Oświęcimia. Pierwszych </a:t>
            </a:r>
            <a:r>
              <a:rPr lang="pl-PL" sz="3200" dirty="0"/>
              <a:t>deportowano do Chrzanowa. </a:t>
            </a:r>
            <a:endParaRPr lang="pl-PL" sz="3200" dirty="0" smtClean="0"/>
          </a:p>
          <a:p>
            <a:pPr algn="ctr"/>
            <a:r>
              <a:rPr lang="pl-PL" sz="3200" dirty="0" smtClean="0"/>
              <a:t>Większość </a:t>
            </a:r>
            <a:r>
              <a:rPr lang="pl-PL" sz="3200" dirty="0"/>
              <a:t>spośród 7-tysięcznej społeczności zginęła w KL Auschwitz. </a:t>
            </a:r>
          </a:p>
        </p:txBody>
      </p:sp>
    </p:spTree>
    <p:extLst>
      <p:ext uri="{BB962C8B-B14F-4D97-AF65-F5344CB8AC3E}">
        <p14:creationId xmlns:p14="http://schemas.microsoft.com/office/powerpoint/2010/main" val="27930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łębokość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198</TotalTime>
  <Words>656</Words>
  <Application>Microsoft Office PowerPoint</Application>
  <PresentationFormat>Panoramiczny</PresentationFormat>
  <Paragraphs>66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Bahnschrift</vt:lpstr>
      <vt:lpstr>Corbel</vt:lpstr>
      <vt:lpstr>Głębokość</vt:lpstr>
      <vt:lpstr>76. rocznica wyzwolenia miasta Oświęcim  i byłego niemieckiego nazistowskiego  obozu koncentracyjnego i zagłady  Auschwitz- Birkenau</vt:lpstr>
      <vt:lpstr>Pierwsze dni wojny i okupacji w Oświęcimiu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Soboń</dc:creator>
  <cp:lastModifiedBy>ADMIN</cp:lastModifiedBy>
  <cp:revision>20</cp:revision>
  <dcterms:created xsi:type="dcterms:W3CDTF">2020-01-20T21:19:25Z</dcterms:created>
  <dcterms:modified xsi:type="dcterms:W3CDTF">2021-01-26T10:55:39Z</dcterms:modified>
</cp:coreProperties>
</file>